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Avenir Next" panose="020B0503020202020204" pitchFamily="34" charset="0"/>
      <p:regular r:id="rId13"/>
      <p:bold r:id="rId14"/>
      <p:italic r:id="rId15"/>
      <p:boldItalic r:id="rId16"/>
    </p:embeddedFont>
    <p:embeddedFont>
      <p:font typeface="Montserrat Bold" pitchFamily="2" charset="77"/>
      <p:bold r:id="rId17"/>
      <p:italic r:id="rId18"/>
      <p:boldItalic r:id="rId19"/>
    </p:embeddedFont>
    <p:embeddedFont>
      <p:font typeface="Montserrat Medium" pitchFamily="2" charset="77"/>
      <p:regular r:id="rId20"/>
      <p:italic r:id="rId21"/>
    </p:embeddedFont>
    <p:embeddedFont>
      <p:font typeface="Montserrat-BoldItalic" pitchFamily="2" charset="77"/>
      <p:bold r:id="rId22"/>
      <p:italic r:id="rId23"/>
      <p:boldItalic r:id="rId24"/>
    </p:embeddedFont>
    <p:embeddedFont>
      <p:font typeface="Montserrat-Italic" pitchFamily="2" charset="77"/>
      <p:italic r:id="rId25"/>
    </p:embeddedFont>
    <p:embeddedFont>
      <p:font typeface="Tw Cen MT" panose="020B0602020104020603" pitchFamily="34" charset="77"/>
      <p:regular r:id="rId26"/>
      <p:bold r:id="rId27"/>
      <p:italic r:id="rId28"/>
      <p:boldItalic r:id="rId29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A99DA16-83E3-1F41-8389-58C411BB894A}"/>
              </a:ext>
            </a:extLst>
          </p:cNvPr>
          <p:cNvGrpSpPr/>
          <p:nvPr/>
        </p:nvGrpSpPr>
        <p:grpSpPr>
          <a:xfrm>
            <a:off x="-84483" y="-49218"/>
            <a:ext cx="24531625" cy="13310471"/>
            <a:chOff x="-84483" y="-49218"/>
            <a:chExt cx="24531625" cy="13310471"/>
          </a:xfrm>
        </p:grpSpPr>
        <p:pic>
          <p:nvPicPr>
            <p:cNvPr id="119" name="Mapping space.jpg"/>
            <p:cNvPicPr>
              <a:picLocks noChangeAspect="1"/>
            </p:cNvPicPr>
            <p:nvPr/>
          </p:nvPicPr>
          <p:blipFill>
            <a:blip r:embed="rId2"/>
            <a:srcRect t="19321" b="19321"/>
            <a:stretch>
              <a:fillRect/>
            </a:stretch>
          </p:blipFill>
          <p:spPr>
            <a:xfrm>
              <a:off x="-12195" y="-49218"/>
              <a:ext cx="24408389" cy="1123205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-84483" y="-8835"/>
              <a:ext cx="24527566" cy="11219070"/>
            </a:xfrm>
            <a:prstGeom prst="rect">
              <a:avLst/>
            </a:prstGeom>
            <a:solidFill>
              <a:srgbClr val="000000">
                <a:alpha val="3985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043937" y="5483921"/>
              <a:ext cx="12092150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Capturing bodily movement through</a:t>
              </a:r>
            </a:p>
            <a:p>
              <a: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space and time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53848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86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744769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904365" y="3278725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1981057"/>
              <a:ext cx="1629146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 Space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4ACB500-28D7-CA42-9D00-9B72FC750358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1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1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2" name="Shape 31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02665A-0243-004D-BE1E-6DF7784A5315}"/>
              </a:ext>
            </a:extLst>
          </p:cNvPr>
          <p:cNvGrpSpPr/>
          <p:nvPr/>
        </p:nvGrpSpPr>
        <p:grpSpPr>
          <a:xfrm>
            <a:off x="-325372" y="-39439"/>
            <a:ext cx="24190006" cy="13402292"/>
            <a:chOff x="-325372" y="-39439"/>
            <a:chExt cx="24190006" cy="13402292"/>
          </a:xfrm>
        </p:grpSpPr>
        <p:sp>
          <p:nvSpPr>
            <p:cNvPr id="129" name="Shape 129"/>
            <p:cNvSpPr/>
            <p:nvPr/>
          </p:nvSpPr>
          <p:spPr>
            <a:xfrm>
              <a:off x="-118211" y="-1565"/>
              <a:ext cx="17141511" cy="5403564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763391" y="1188464"/>
              <a:ext cx="5428512" cy="2972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325372" y="333909"/>
              <a:ext cx="16568754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EE515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133" name="Shape 133"/>
            <p:cNvSpPr/>
            <p:nvPr/>
          </p:nvSpPr>
          <p:spPr>
            <a:xfrm>
              <a:off x="18745136" y="12915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57" name="Shape 157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F07509-63EF-ED44-900E-7B4682F296EF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pic>
          <p:nvPicPr>
            <p:cNvPr id="135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5" name="Shape 145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49" name="Shape 149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83" name="Shape 183"/>
          <p:cNvSpPr/>
          <p:nvPr/>
        </p:nvSpPr>
        <p:spPr>
          <a:xfrm>
            <a:off x="4393432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4" name="Shape 184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85" name="Shape 185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6" name="Shape 186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87" name="Shape 187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8" name="Shape 18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BE8891-9B48-7342-8203-F2DEF7EF904B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pic>
          <p:nvPicPr>
            <p:cNvPr id="163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4" name="Shape 1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0B78A8DC-61C9-824A-B6C1-790A3ABCEEF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C9839285-D4B4-F846-B045-40DB8A950805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847AF0A6-BF83-604D-B14E-1F25C8ED53F2}"/>
                </a:ext>
              </a:extLst>
            </p:cNvPr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32" name="Shape 149">
              <a:extLst>
                <a:ext uri="{FF2B5EF4-FFF2-40B4-BE49-F238E27FC236}">
                  <a16:creationId xmlns:a16="http://schemas.microsoft.com/office/drawing/2014/main" id="{C9F7B81F-C1D2-E04A-BCBB-DA5006216943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11" name="Shape 211"/>
          <p:cNvSpPr/>
          <p:nvPr/>
        </p:nvSpPr>
        <p:spPr>
          <a:xfrm>
            <a:off x="8361674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2" name="Shape 212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13" name="Shape 213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4" name="Shape 214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15" name="Shape 215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CD1BAC1-994B-CD4A-8254-DB2CB4E7D0B9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pic>
          <p:nvPicPr>
            <p:cNvPr id="191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2" name="Shape 19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80405B5A-E80D-F148-9037-9BA6B1E9609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593DCCED-3CBD-1548-9B29-3B9FC4D60ED9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690ADA8F-E8E1-E441-AF8C-F4F0A39CF8BA}"/>
                </a:ext>
              </a:extLst>
            </p:cNvPr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32" name="Shape 149">
              <a:extLst>
                <a:ext uri="{FF2B5EF4-FFF2-40B4-BE49-F238E27FC236}">
                  <a16:creationId xmlns:a16="http://schemas.microsoft.com/office/drawing/2014/main" id="{7EFE0AB4-DA63-5645-BE8F-9A63C1DCD9A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39" name="Shape 239"/>
          <p:cNvSpPr/>
          <p:nvPr/>
        </p:nvSpPr>
        <p:spPr>
          <a:xfrm>
            <a:off x="12156193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0" name="Shape 240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41" name="Shape 241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2" name="Shape 242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43" name="Shape 243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4" name="Shape 24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34FAA4-E489-CA4F-8C55-9089BD11BF5A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pic>
          <p:nvPicPr>
            <p:cNvPr id="219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4" name="Shape 234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36" name="Shape 236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39130879-75C3-E44D-97C7-1514EB0EEE2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85769766-63F2-284B-8E0D-1D68180C529C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980D157-598F-FF45-AA29-188358B96B1E}"/>
                </a:ext>
              </a:extLst>
            </p:cNvPr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32" name="Shape 149">
              <a:extLst>
                <a:ext uri="{FF2B5EF4-FFF2-40B4-BE49-F238E27FC236}">
                  <a16:creationId xmlns:a16="http://schemas.microsoft.com/office/drawing/2014/main" id="{664CD152-38D6-6341-B70A-E283F06FA9D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69" name="Shape 269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70" name="Shape 270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1" name="Shape 271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72" name="Shape 272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3" name="Shape 27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7DCCACB-4030-594A-BA72-D7C6EE6A6B92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sp>
          <p:nvSpPr>
            <p:cNvPr id="247" name="Shape 247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  <p:pic>
          <p:nvPicPr>
            <p:cNvPr id="248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9" name="Shape 24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B2EB4E13-BA07-9147-BC66-5E4EEA3DD20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0CBD95EE-FE68-A142-B579-9BAC3C9D1EF6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F1C9AEA4-C0D7-B747-B22E-D3EDB715179F}"/>
                </a:ext>
              </a:extLst>
            </p:cNvPr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32" name="Shape 149">
              <a:extLst>
                <a:ext uri="{FF2B5EF4-FFF2-40B4-BE49-F238E27FC236}">
                  <a16:creationId xmlns:a16="http://schemas.microsoft.com/office/drawing/2014/main" id="{60A36165-CF45-2F4D-A4D6-3FE959F5F3B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68" name="Shape 268"/>
          <p:cNvSpPr/>
          <p:nvPr/>
        </p:nvSpPr>
        <p:spPr>
          <a:xfrm>
            <a:off x="15950711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167422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95" name="Shape 295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96" name="Shape 296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6EE4B3-78D0-E647-B759-2F87E4A58F6E}"/>
              </a:ext>
            </a:extLst>
          </p:cNvPr>
          <p:cNvGrpSpPr/>
          <p:nvPr/>
        </p:nvGrpSpPr>
        <p:grpSpPr>
          <a:xfrm>
            <a:off x="-39288" y="-101506"/>
            <a:ext cx="24503185" cy="13362759"/>
            <a:chOff x="-39288" y="-101506"/>
            <a:chExt cx="24503185" cy="13362759"/>
          </a:xfrm>
        </p:grpSpPr>
        <p:pic>
          <p:nvPicPr>
            <p:cNvPr id="275" name="Mapping space.jpg"/>
            <p:cNvPicPr>
              <a:picLocks noChangeAspect="1"/>
            </p:cNvPicPr>
            <p:nvPr/>
          </p:nvPicPr>
          <p:blipFill>
            <a:blip r:embed="rId2"/>
            <a:srcRect t="29174" b="29174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6" name="Shape 27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6605" y="1752796"/>
              <a:ext cx="1654124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6022798" y="2277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11060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static map of a physical space that embodies multiple dimensions of how that space is used. Increase your perceptual and analytical skills by trying out different methods for mapping space during the exercise. 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FF000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19655977" y="3266456"/>
              <a:ext cx="4616705" cy="2200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marker,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coloured pens,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tracing paper, camera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92" name="Shape 292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6611028" y="12508777"/>
              <a:ext cx="725360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Lauren,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photos/seelauren/2826595563/ 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16BAC002-5106-AE45-B9A0-58D2247843F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CB039692-13A7-7D48-A791-556C29B2C38E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86</a:t>
              </a:r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DE8AAC33-20F4-F544-B3EE-C72403F3DA8A}"/>
                </a:ext>
              </a:extLst>
            </p:cNvPr>
            <p:cNvSpPr/>
            <p:nvPr/>
          </p:nvSpPr>
          <p:spPr>
            <a:xfrm>
              <a:off x="309784" y="894510"/>
              <a:ext cx="1690713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 Space</a:t>
              </a:r>
            </a:p>
          </p:txBody>
        </p:sp>
        <p:sp>
          <p:nvSpPr>
            <p:cNvPr id="32" name="Shape 149">
              <a:extLst>
                <a:ext uri="{FF2B5EF4-FFF2-40B4-BE49-F238E27FC236}">
                  <a16:creationId xmlns:a16="http://schemas.microsoft.com/office/drawing/2014/main" id="{EB20E1F1-1C7B-354F-82A7-925D658BE13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301" name="Shape 301"/>
          <p:cNvSpPr/>
          <p:nvPr/>
        </p:nvSpPr>
        <p:spPr>
          <a:xfrm>
            <a:off x="19432527" y="109492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F41EA3-03E5-5E40-B220-7779BA7CA3F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0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1065</Words>
  <Application>Microsoft Macintosh PowerPoint</Application>
  <PresentationFormat>Custom</PresentationFormat>
  <Paragraphs>160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5" baseType="lpstr">
      <vt:lpstr>Avenir Next</vt:lpstr>
      <vt:lpstr>Helvetica</vt:lpstr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2020-01-09T04:22:15Z</dcterms:modified>
</cp:coreProperties>
</file>